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742" r:id="rId2"/>
    <p:sldId id="718" r:id="rId3"/>
    <p:sldId id="760" r:id="rId4"/>
    <p:sldId id="768" r:id="rId5"/>
    <p:sldId id="737" r:id="rId6"/>
    <p:sldId id="752" r:id="rId7"/>
    <p:sldId id="764" r:id="rId8"/>
    <p:sldId id="761" r:id="rId9"/>
    <p:sldId id="753" r:id="rId10"/>
    <p:sldId id="763" r:id="rId11"/>
    <p:sldId id="749" r:id="rId12"/>
    <p:sldId id="765" r:id="rId13"/>
    <p:sldId id="766" r:id="rId14"/>
    <p:sldId id="7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8DA"/>
    <a:srgbClr val="9395D9"/>
    <a:srgbClr val="829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94660"/>
  </p:normalViewPr>
  <p:slideViewPr>
    <p:cSldViewPr snapToGrid="0">
      <p:cViewPr varScale="1">
        <p:scale>
          <a:sx n="83" d="100"/>
          <a:sy n="83" d="100"/>
        </p:scale>
        <p:origin x="86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3B608-13C3-4FA3-9773-79C9F7FF8AEC}"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D609D412-D9EC-4D5E-955D-6B70C346EC9E}">
      <dgm:prSet custT="1"/>
      <dgm:spPr/>
      <dgm:t>
        <a:bodyPr/>
        <a:lstStyle/>
        <a:p>
          <a:r>
            <a:rPr lang="en-US" sz="4200" b="1" dirty="0"/>
            <a:t>Which of the 3 am I right now?</a:t>
          </a:r>
          <a:endParaRPr lang="en-US" sz="4200" dirty="0"/>
        </a:p>
      </dgm:t>
    </dgm:pt>
    <dgm:pt modelId="{C67DC56E-59D1-46EC-8A63-BFE3EA842627}" type="parTrans" cxnId="{0E309C6B-97F1-491A-A266-016EB2DF90EB}">
      <dgm:prSet/>
      <dgm:spPr/>
      <dgm:t>
        <a:bodyPr/>
        <a:lstStyle/>
        <a:p>
          <a:endParaRPr lang="en-US"/>
        </a:p>
      </dgm:t>
    </dgm:pt>
    <dgm:pt modelId="{D7550D1D-5E3E-405C-90F9-E66C41BCCED1}" type="sibTrans" cxnId="{0E309C6B-97F1-491A-A266-016EB2DF90EB}">
      <dgm:prSet/>
      <dgm:spPr/>
      <dgm:t>
        <a:bodyPr/>
        <a:lstStyle/>
        <a:p>
          <a:endParaRPr lang="en-US"/>
        </a:p>
      </dgm:t>
    </dgm:pt>
    <dgm:pt modelId="{5D250607-5D54-4C0F-95B5-462902F87969}">
      <dgm:prSet custT="1"/>
      <dgm:spPr/>
      <dgm:t>
        <a:bodyPr/>
        <a:lstStyle/>
        <a:p>
          <a:r>
            <a:rPr lang="en-US" sz="2800" b="1" dirty="0"/>
            <a:t>The Seeking Heart: </a:t>
          </a:r>
          <a:r>
            <a:rPr lang="en-US" sz="2800" b="0" dirty="0"/>
            <a:t>The Magi</a:t>
          </a:r>
        </a:p>
      </dgm:t>
    </dgm:pt>
    <dgm:pt modelId="{518DFC7C-F47A-4D70-864E-CD534AC520D5}" type="parTrans" cxnId="{DB1C3194-7695-40FE-B4D0-9224415F1784}">
      <dgm:prSet/>
      <dgm:spPr/>
      <dgm:t>
        <a:bodyPr/>
        <a:lstStyle/>
        <a:p>
          <a:endParaRPr lang="en-US"/>
        </a:p>
      </dgm:t>
    </dgm:pt>
    <dgm:pt modelId="{1014B751-C80D-4EBE-A484-8BF10FDA86B9}" type="sibTrans" cxnId="{DB1C3194-7695-40FE-B4D0-9224415F1784}">
      <dgm:prSet/>
      <dgm:spPr/>
      <dgm:t>
        <a:bodyPr/>
        <a:lstStyle/>
        <a:p>
          <a:endParaRPr lang="en-US"/>
        </a:p>
      </dgm:t>
    </dgm:pt>
    <dgm:pt modelId="{372F1EAC-3BA9-4824-A6BC-395A16F6B4DF}">
      <dgm:prSet custT="1"/>
      <dgm:spPr/>
      <dgm:t>
        <a:bodyPr/>
        <a:lstStyle/>
        <a:p>
          <a:r>
            <a:rPr lang="en-US" sz="2800" b="1" dirty="0"/>
            <a:t>The Fearful Heart: </a:t>
          </a:r>
          <a:r>
            <a:rPr lang="en-US" sz="2800" b="0" dirty="0"/>
            <a:t>Herod</a:t>
          </a:r>
        </a:p>
      </dgm:t>
    </dgm:pt>
    <dgm:pt modelId="{0C40F98F-E9DF-4BE6-A4A2-5B7C831CD0FC}" type="parTrans" cxnId="{58C76C83-E50C-447E-AB19-69879BB137A3}">
      <dgm:prSet/>
      <dgm:spPr/>
      <dgm:t>
        <a:bodyPr/>
        <a:lstStyle/>
        <a:p>
          <a:endParaRPr lang="en-US"/>
        </a:p>
      </dgm:t>
    </dgm:pt>
    <dgm:pt modelId="{C5C7A1F5-D08C-4496-B977-4AFFA067FEA7}" type="sibTrans" cxnId="{58C76C83-E50C-447E-AB19-69879BB137A3}">
      <dgm:prSet/>
      <dgm:spPr/>
      <dgm:t>
        <a:bodyPr/>
        <a:lstStyle/>
        <a:p>
          <a:endParaRPr lang="en-US"/>
        </a:p>
      </dgm:t>
    </dgm:pt>
    <dgm:pt modelId="{678B51FD-F0BE-425C-A6A9-82C56A0E8E90}">
      <dgm:prSet custT="1"/>
      <dgm:spPr/>
      <dgm:t>
        <a:bodyPr/>
        <a:lstStyle/>
        <a:p>
          <a:r>
            <a:rPr lang="en-US" sz="2800" b="1" dirty="0"/>
            <a:t>The Indifferent Heart: </a:t>
          </a:r>
          <a:r>
            <a:rPr lang="en-US" sz="2800" b="0" dirty="0"/>
            <a:t>The Religious Leaders</a:t>
          </a:r>
        </a:p>
      </dgm:t>
    </dgm:pt>
    <dgm:pt modelId="{A0ECEE6E-77D0-41FC-837D-53A33D7AD4F0}" type="parTrans" cxnId="{663E4D33-F243-4338-81C1-E23CA0E826AD}">
      <dgm:prSet/>
      <dgm:spPr/>
      <dgm:t>
        <a:bodyPr/>
        <a:lstStyle/>
        <a:p>
          <a:endParaRPr lang="en-US"/>
        </a:p>
      </dgm:t>
    </dgm:pt>
    <dgm:pt modelId="{E2463AA7-E2B5-4823-8BAB-DA680FB71085}" type="sibTrans" cxnId="{663E4D33-F243-4338-81C1-E23CA0E826AD}">
      <dgm:prSet/>
      <dgm:spPr/>
      <dgm:t>
        <a:bodyPr/>
        <a:lstStyle/>
        <a:p>
          <a:endParaRPr lang="en-US"/>
        </a:p>
      </dgm:t>
    </dgm:pt>
    <dgm:pt modelId="{FF42F558-9202-4488-A230-F65D417696CA}" type="pres">
      <dgm:prSet presAssocID="{4D63B608-13C3-4FA3-9773-79C9F7FF8AEC}" presName="diagram" presStyleCnt="0">
        <dgm:presLayoutVars>
          <dgm:dir/>
          <dgm:resizeHandles val="exact"/>
        </dgm:presLayoutVars>
      </dgm:prSet>
      <dgm:spPr/>
    </dgm:pt>
    <dgm:pt modelId="{9FBB1B13-CCAD-4321-A27F-2D9D3E141CE0}" type="pres">
      <dgm:prSet presAssocID="{D609D412-D9EC-4D5E-955D-6B70C346EC9E}" presName="node" presStyleLbl="node1" presStyleIdx="0" presStyleCnt="1" custScaleX="114541">
        <dgm:presLayoutVars>
          <dgm:bulletEnabled val="1"/>
        </dgm:presLayoutVars>
      </dgm:prSet>
      <dgm:spPr/>
    </dgm:pt>
  </dgm:ptLst>
  <dgm:cxnLst>
    <dgm:cxn modelId="{663E4D33-F243-4338-81C1-E23CA0E826AD}" srcId="{D609D412-D9EC-4D5E-955D-6B70C346EC9E}" destId="{678B51FD-F0BE-425C-A6A9-82C56A0E8E90}" srcOrd="2" destOrd="0" parTransId="{A0ECEE6E-77D0-41FC-837D-53A33D7AD4F0}" sibTransId="{E2463AA7-E2B5-4823-8BAB-DA680FB71085}"/>
    <dgm:cxn modelId="{B68E8167-0DC4-400A-B5A5-A9F74E854A86}" type="presOf" srcId="{372F1EAC-3BA9-4824-A6BC-395A16F6B4DF}" destId="{9FBB1B13-CCAD-4321-A27F-2D9D3E141CE0}" srcOrd="0" destOrd="2" presId="urn:microsoft.com/office/officeart/2005/8/layout/process5"/>
    <dgm:cxn modelId="{0E309C6B-97F1-491A-A266-016EB2DF90EB}" srcId="{4D63B608-13C3-4FA3-9773-79C9F7FF8AEC}" destId="{D609D412-D9EC-4D5E-955D-6B70C346EC9E}" srcOrd="0" destOrd="0" parTransId="{C67DC56E-59D1-46EC-8A63-BFE3EA842627}" sibTransId="{D7550D1D-5E3E-405C-90F9-E66C41BCCED1}"/>
    <dgm:cxn modelId="{B117B66F-8679-4714-932A-0BCF5B3C0725}" type="presOf" srcId="{5D250607-5D54-4C0F-95B5-462902F87969}" destId="{9FBB1B13-CCAD-4321-A27F-2D9D3E141CE0}" srcOrd="0" destOrd="1" presId="urn:microsoft.com/office/officeart/2005/8/layout/process5"/>
    <dgm:cxn modelId="{A7E77875-AFEB-46FE-8D91-FEE3F4211839}" type="presOf" srcId="{678B51FD-F0BE-425C-A6A9-82C56A0E8E90}" destId="{9FBB1B13-CCAD-4321-A27F-2D9D3E141CE0}" srcOrd="0" destOrd="3" presId="urn:microsoft.com/office/officeart/2005/8/layout/process5"/>
    <dgm:cxn modelId="{FC7E677B-3416-4427-81A4-F5A7EEBD56EC}" type="presOf" srcId="{D609D412-D9EC-4D5E-955D-6B70C346EC9E}" destId="{9FBB1B13-CCAD-4321-A27F-2D9D3E141CE0}" srcOrd="0" destOrd="0" presId="urn:microsoft.com/office/officeart/2005/8/layout/process5"/>
    <dgm:cxn modelId="{58C76C83-E50C-447E-AB19-69879BB137A3}" srcId="{D609D412-D9EC-4D5E-955D-6B70C346EC9E}" destId="{372F1EAC-3BA9-4824-A6BC-395A16F6B4DF}" srcOrd="1" destOrd="0" parTransId="{0C40F98F-E9DF-4BE6-A4A2-5B7C831CD0FC}" sibTransId="{C5C7A1F5-D08C-4496-B977-4AFFA067FEA7}"/>
    <dgm:cxn modelId="{DB1C3194-7695-40FE-B4D0-9224415F1784}" srcId="{D609D412-D9EC-4D5E-955D-6B70C346EC9E}" destId="{5D250607-5D54-4C0F-95B5-462902F87969}" srcOrd="0" destOrd="0" parTransId="{518DFC7C-F47A-4D70-864E-CD534AC520D5}" sibTransId="{1014B751-C80D-4EBE-A484-8BF10FDA86B9}"/>
    <dgm:cxn modelId="{8A5D8EC9-2BAB-4758-8A9C-0B9C2E83B0B6}" type="presOf" srcId="{4D63B608-13C3-4FA3-9773-79C9F7FF8AEC}" destId="{FF42F558-9202-4488-A230-F65D417696CA}" srcOrd="0" destOrd="0" presId="urn:microsoft.com/office/officeart/2005/8/layout/process5"/>
    <dgm:cxn modelId="{27645C86-3E9B-4464-8084-2C23EA75ADFB}" type="presParOf" srcId="{FF42F558-9202-4488-A230-F65D417696CA}" destId="{9FBB1B13-CCAD-4321-A27F-2D9D3E141CE0}"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1B13-CCAD-4321-A27F-2D9D3E141CE0}">
      <dsp:nvSpPr>
        <dsp:cNvPr id="0" name=""/>
        <dsp:cNvSpPr/>
      </dsp:nvSpPr>
      <dsp:spPr>
        <a:xfrm>
          <a:off x="360205" y="563"/>
          <a:ext cx="7536320" cy="3947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b="1" kern="1200" dirty="0"/>
            <a:t>Which of the 3 am I right now?</a:t>
          </a:r>
          <a:endParaRPr lang="en-US" sz="4200" kern="1200" dirty="0"/>
        </a:p>
        <a:p>
          <a:pPr marL="285750" lvl="1" indent="-285750" algn="l" defTabSz="1244600">
            <a:lnSpc>
              <a:spcPct val="90000"/>
            </a:lnSpc>
            <a:spcBef>
              <a:spcPct val="0"/>
            </a:spcBef>
            <a:spcAft>
              <a:spcPct val="15000"/>
            </a:spcAft>
            <a:buChar char="•"/>
          </a:pPr>
          <a:r>
            <a:rPr lang="en-US" sz="2800" b="1" kern="1200" dirty="0"/>
            <a:t>The Seeking Heart: </a:t>
          </a:r>
          <a:r>
            <a:rPr lang="en-US" sz="2800" b="0" kern="1200" dirty="0"/>
            <a:t>The Magi</a:t>
          </a:r>
        </a:p>
        <a:p>
          <a:pPr marL="285750" lvl="1" indent="-285750" algn="l" defTabSz="1244600">
            <a:lnSpc>
              <a:spcPct val="90000"/>
            </a:lnSpc>
            <a:spcBef>
              <a:spcPct val="0"/>
            </a:spcBef>
            <a:spcAft>
              <a:spcPct val="15000"/>
            </a:spcAft>
            <a:buChar char="•"/>
          </a:pPr>
          <a:r>
            <a:rPr lang="en-US" sz="2800" b="1" kern="1200" dirty="0"/>
            <a:t>The Fearful Heart: </a:t>
          </a:r>
          <a:r>
            <a:rPr lang="en-US" sz="2800" b="0" kern="1200" dirty="0"/>
            <a:t>Herod</a:t>
          </a:r>
        </a:p>
        <a:p>
          <a:pPr marL="285750" lvl="1" indent="-285750" algn="l" defTabSz="1244600">
            <a:lnSpc>
              <a:spcPct val="90000"/>
            </a:lnSpc>
            <a:spcBef>
              <a:spcPct val="0"/>
            </a:spcBef>
            <a:spcAft>
              <a:spcPct val="15000"/>
            </a:spcAft>
            <a:buChar char="•"/>
          </a:pPr>
          <a:r>
            <a:rPr lang="en-US" sz="2800" b="1" kern="1200" dirty="0"/>
            <a:t>The Indifferent Heart: </a:t>
          </a:r>
          <a:r>
            <a:rPr lang="en-US" sz="2800" b="0" kern="1200" dirty="0"/>
            <a:t>The Religious Leaders</a:t>
          </a:r>
        </a:p>
      </dsp:txBody>
      <dsp:txXfrm>
        <a:off x="475831" y="116189"/>
        <a:ext cx="7305068" cy="37164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453F5C-E87C-494F-BCE9-1BEE60FDC340}"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79771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53F5C-E87C-494F-BCE9-1BEE60FDC340}"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243519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53F5C-E87C-494F-BCE9-1BEE60FDC340}"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42748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53F5C-E87C-494F-BCE9-1BEE60FDC340}"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312529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53F5C-E87C-494F-BCE9-1BEE60FDC340}"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271446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453F5C-E87C-494F-BCE9-1BEE60FDC340}"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298739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53F5C-E87C-494F-BCE9-1BEE60FDC340}"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421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53F5C-E87C-494F-BCE9-1BEE60FDC340}" type="datetimeFigureOut">
              <a:rPr lang="en-US" smtClean="0"/>
              <a:t>12/22/2024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127441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53F5C-E87C-494F-BCE9-1BEE60FDC340}"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95610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53F5C-E87C-494F-BCE9-1BEE60FDC340}"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284003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53F5C-E87C-494F-BCE9-1BEE60FDC340}"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DB278-07A6-4EFF-BA57-A6034B9475B3}" type="slidenum">
              <a:rPr lang="en-US" smtClean="0"/>
              <a:t>‹#›</a:t>
            </a:fld>
            <a:endParaRPr lang="en-US"/>
          </a:p>
        </p:txBody>
      </p:sp>
    </p:spTree>
    <p:extLst>
      <p:ext uri="{BB962C8B-B14F-4D97-AF65-F5344CB8AC3E}">
        <p14:creationId xmlns:p14="http://schemas.microsoft.com/office/powerpoint/2010/main" val="377793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3F5C-E87C-494F-BCE9-1BEE60FDC340}" type="datetimeFigureOut">
              <a:rPr lang="en-US" smtClean="0"/>
              <a:t>12/22/2024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DB278-07A6-4EFF-BA57-A6034B9475B3}" type="slidenum">
              <a:rPr lang="en-US" smtClean="0"/>
              <a:t>‹#›</a:t>
            </a:fld>
            <a:endParaRPr lang="en-US"/>
          </a:p>
        </p:txBody>
      </p:sp>
    </p:spTree>
    <p:extLst>
      <p:ext uri="{BB962C8B-B14F-4D97-AF65-F5344CB8AC3E}">
        <p14:creationId xmlns:p14="http://schemas.microsoft.com/office/powerpoint/2010/main" val="110722776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apped gift">
            <a:extLst>
              <a:ext uri="{FF2B5EF4-FFF2-40B4-BE49-F238E27FC236}">
                <a16:creationId xmlns:a16="http://schemas.microsoft.com/office/drawing/2014/main" id="{E08E7EDF-CC85-142D-467A-9349CD84CE33}"/>
              </a:ext>
            </a:extLst>
          </p:cNvPr>
          <p:cNvPicPr>
            <a:picLocks noChangeAspect="1"/>
          </p:cNvPicPr>
          <p:nvPr/>
        </p:nvPicPr>
        <p:blipFill rotWithShape="1">
          <a:blip r:embed="rId2">
            <a:extLst>
              <a:ext uri="{28A0092B-C50C-407E-A947-70E740481C1C}">
                <a14:useLocalDpi xmlns:a14="http://schemas.microsoft.com/office/drawing/2010/main" val="0"/>
              </a:ext>
            </a:extLst>
          </a:blip>
          <a:srcRect l="10467" r="8201" b="2"/>
          <a:stretch/>
        </p:blipFill>
        <p:spPr>
          <a:xfrm>
            <a:off x="20" y="10"/>
            <a:ext cx="9143980" cy="6857990"/>
          </a:xfrm>
          <a:prstGeom prst="rect">
            <a:avLst/>
          </a:prstGeom>
        </p:spPr>
      </p:pic>
      <p:sp>
        <p:nvSpPr>
          <p:cNvPr id="2" name="TextBox 1">
            <a:extLst>
              <a:ext uri="{FF2B5EF4-FFF2-40B4-BE49-F238E27FC236}">
                <a16:creationId xmlns:a16="http://schemas.microsoft.com/office/drawing/2014/main" id="{72EF5714-E56A-4391-86F9-326F5B6A91E7}"/>
              </a:ext>
            </a:extLst>
          </p:cNvPr>
          <p:cNvSpPr txBox="1"/>
          <p:nvPr/>
        </p:nvSpPr>
        <p:spPr>
          <a:xfrm>
            <a:off x="3463636" y="2372557"/>
            <a:ext cx="4259937" cy="2112886"/>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ctr" defTabSz="914400" fontAlgn="auto">
              <a:lnSpc>
                <a:spcPct val="90000"/>
              </a:lnSpc>
              <a:spcBef>
                <a:spcPct val="0"/>
              </a:spcBef>
              <a:spcAft>
                <a:spcPts val="600"/>
              </a:spcAft>
              <a:buClrTx/>
              <a:buSzTx/>
              <a:tabLst/>
              <a:defRPr/>
            </a:pPr>
            <a:r>
              <a:rPr kumimoji="0" lang="en-US" sz="4000" b="1" i="0" u="none" strike="noStrike" cap="none" spc="0" normalizeH="0" baseline="0" noProof="0" dirty="0">
                <a:ln>
                  <a:noFill/>
                </a:ln>
                <a:solidFill>
                  <a:srgbClr val="C00000"/>
                </a:solidFill>
                <a:uLnTx/>
                <a:uFillTx/>
                <a:latin typeface="Times New Roman" panose="02020603050405020304" pitchFamily="18" charset="0"/>
                <a:ea typeface="+mj-ea"/>
                <a:cs typeface="Times New Roman" panose="02020603050405020304" pitchFamily="18" charset="0"/>
              </a:rPr>
              <a:t>Matthew 2:1-12</a:t>
            </a:r>
            <a:endParaRPr kumimoji="0" lang="en-US" sz="4000" b="1" i="1" u="none" strike="noStrike" cap="none" spc="0" normalizeH="0" baseline="0" noProof="0" dirty="0">
              <a:ln>
                <a:noFill/>
              </a:ln>
              <a:solidFill>
                <a:srgbClr val="C00000"/>
              </a:solidFill>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9445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1E44-4531-E182-D79D-981E89F19CC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50500B-C77D-12DF-685D-5B774859E282}"/>
              </a:ext>
            </a:extLst>
          </p:cNvPr>
          <p:cNvSpPr txBox="1"/>
          <p:nvPr/>
        </p:nvSpPr>
        <p:spPr>
          <a:xfrm>
            <a:off x="852256" y="2186096"/>
            <a:ext cx="7439487" cy="1444306"/>
          </a:xfrm>
          <a:prstGeom prst="rect">
            <a:avLst/>
          </a:prstGeom>
          <a:noFill/>
        </p:spPr>
        <p:txBody>
          <a:bodyPr wrap="square">
            <a:spAutoFit/>
          </a:bodyPr>
          <a:lstStyle/>
          <a:p>
            <a:pPr marR="0" lvl="0" algn="ctr">
              <a:lnSpc>
                <a:spcPct val="107000"/>
              </a:lnSpc>
              <a:spcBef>
                <a:spcPts val="0"/>
              </a:spcBef>
              <a:spcAft>
                <a:spcPts val="0"/>
              </a:spcAft>
              <a:buSzPts val="1200"/>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Micah 5:2</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buSzPts val="1200"/>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But you, Bethlehem... out of you shall come a Ruler who will shepherd My people Israel.</a:t>
            </a:r>
          </a:p>
        </p:txBody>
      </p:sp>
    </p:spTree>
    <p:extLst>
      <p:ext uri="{BB962C8B-B14F-4D97-AF65-F5344CB8AC3E}">
        <p14:creationId xmlns:p14="http://schemas.microsoft.com/office/powerpoint/2010/main" val="8158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A07F8E84-2C08-77F2-CEA3-3516020E861A}"/>
              </a:ext>
            </a:extLst>
          </p:cNvPr>
          <p:cNvGraphicFramePr/>
          <p:nvPr>
            <p:extLst>
              <p:ext uri="{D42A27DB-BD31-4B8C-83A1-F6EECF244321}">
                <p14:modId xmlns:p14="http://schemas.microsoft.com/office/powerpoint/2010/main" val="3822549395"/>
              </p:ext>
            </p:extLst>
          </p:nvPr>
        </p:nvGraphicFramePr>
        <p:xfrm>
          <a:off x="628650" y="2228087"/>
          <a:ext cx="8256732"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51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3001E2-B737-ED74-43AE-B11FDCD312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696472" y="-729002"/>
            <a:ext cx="5649003" cy="7988753"/>
          </a:xfrm>
          <a:custGeom>
            <a:avLst/>
            <a:gdLst>
              <a:gd name="connsiteX0" fmla="*/ 0 w 5649003"/>
              <a:gd name="connsiteY0" fmla="*/ 3994377 h 7988753"/>
              <a:gd name="connsiteX1" fmla="*/ 2824502 w 5649003"/>
              <a:gd name="connsiteY1" fmla="*/ 0 h 7988753"/>
              <a:gd name="connsiteX2" fmla="*/ 5649004 w 5649003"/>
              <a:gd name="connsiteY2" fmla="*/ 3994377 h 7988753"/>
              <a:gd name="connsiteX3" fmla="*/ 2824502 w 5649003"/>
              <a:gd name="connsiteY3" fmla="*/ 7988754 h 7988753"/>
              <a:gd name="connsiteX4" fmla="*/ 0 w 5649003"/>
              <a:gd name="connsiteY4" fmla="*/ 3994377 h 798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7988753" fill="none" extrusionOk="0">
                <a:moveTo>
                  <a:pt x="0" y="3994377"/>
                </a:moveTo>
                <a:cubicBezTo>
                  <a:pt x="186946" y="1724370"/>
                  <a:pt x="1438121" y="-52385"/>
                  <a:pt x="2824502" y="0"/>
                </a:cubicBezTo>
                <a:cubicBezTo>
                  <a:pt x="4573533" y="-25557"/>
                  <a:pt x="5524760" y="1760129"/>
                  <a:pt x="5649004" y="3994377"/>
                </a:cubicBezTo>
                <a:cubicBezTo>
                  <a:pt x="5518761" y="6222535"/>
                  <a:pt x="4285196" y="8231096"/>
                  <a:pt x="2824502" y="7988754"/>
                </a:cubicBezTo>
                <a:cubicBezTo>
                  <a:pt x="1332602" y="8079924"/>
                  <a:pt x="181951" y="6393158"/>
                  <a:pt x="0" y="3994377"/>
                </a:cubicBezTo>
                <a:close/>
              </a:path>
              <a:path w="5649003" h="7988753" stroke="0" extrusionOk="0">
                <a:moveTo>
                  <a:pt x="0" y="3994377"/>
                </a:moveTo>
                <a:cubicBezTo>
                  <a:pt x="-54350" y="1735993"/>
                  <a:pt x="1351726" y="167869"/>
                  <a:pt x="2824502" y="0"/>
                </a:cubicBezTo>
                <a:cubicBezTo>
                  <a:pt x="4343116" y="-29476"/>
                  <a:pt x="5695592" y="2113332"/>
                  <a:pt x="5649004" y="3994377"/>
                </a:cubicBezTo>
                <a:cubicBezTo>
                  <a:pt x="5518596" y="6213441"/>
                  <a:pt x="4081190" y="7959286"/>
                  <a:pt x="2824502" y="7988754"/>
                </a:cubicBezTo>
                <a:cubicBezTo>
                  <a:pt x="1192166" y="7815502"/>
                  <a:pt x="-92001" y="6198372"/>
                  <a:pt x="0" y="3994377"/>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FDF2D3-1668-493D-FEDF-D940C1BC49D8}"/>
              </a:ext>
            </a:extLst>
          </p:cNvPr>
          <p:cNvSpPr txBox="1"/>
          <p:nvPr/>
        </p:nvSpPr>
        <p:spPr>
          <a:xfrm>
            <a:off x="1549908" y="1911096"/>
            <a:ext cx="6041898" cy="2076651"/>
          </a:xfrm>
          <a:prstGeom prst="rect">
            <a:avLst/>
          </a:prstGeom>
        </p:spPr>
        <p:txBody>
          <a:bodyPr vert="horz" lIns="91440" tIns="45720" rIns="91440" bIns="45720" rtlCol="0" anchor="b">
            <a:normAutofit/>
          </a:bodyPr>
          <a:lstStyle/>
          <a:p>
            <a:pPr marR="0" lvl="0" algn="ctr" defTabSz="914400">
              <a:lnSpc>
                <a:spcPct val="90000"/>
              </a:lnSpc>
              <a:spcBef>
                <a:spcPct val="0"/>
              </a:spcBef>
              <a:spcAft>
                <a:spcPts val="600"/>
              </a:spcAft>
              <a:buSzPts val="1200"/>
            </a:pPr>
            <a:r>
              <a:rPr lang="en-US" sz="4800" kern="1200">
                <a:solidFill>
                  <a:srgbClr val="FFFFFF"/>
                </a:solidFill>
                <a:effectLst/>
                <a:latin typeface="+mj-lt"/>
                <a:ea typeface="+mj-ea"/>
                <a:cs typeface="+mj-cs"/>
              </a:rPr>
              <a:t>Worship is the heart’s response to what it values most</a:t>
            </a:r>
          </a:p>
        </p:txBody>
      </p:sp>
      <p:sp>
        <p:nvSpPr>
          <p:cNvPr id="14"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173498"/>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90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646E08-C264-4742-49A9-ACBC6CFD8247}"/>
              </a:ext>
            </a:extLst>
          </p:cNvPr>
          <p:cNvSpPr txBox="1"/>
          <p:nvPr/>
        </p:nvSpPr>
        <p:spPr>
          <a:xfrm>
            <a:off x="429369" y="2071316"/>
            <a:ext cx="5035164" cy="4119172"/>
          </a:xfrm>
          <a:prstGeom prst="rect">
            <a:avLst/>
          </a:prstGeom>
        </p:spPr>
        <p:txBody>
          <a:bodyPr vert="horz" lIns="91440" tIns="45720" rIns="91440" bIns="45720" rtlCol="0" anchor="t">
            <a:normAutofit/>
          </a:bodyPr>
          <a:lstStyle/>
          <a:p>
            <a:pPr defTabSz="914400">
              <a:lnSpc>
                <a:spcPct val="90000"/>
              </a:lnSpc>
              <a:spcAft>
                <a:spcPts val="600"/>
              </a:spcAft>
            </a:pPr>
            <a:r>
              <a:rPr lang="en-US" sz="2400" dirty="0"/>
              <a:t>"Those who look for Jesus will see Him; those who truly see Him will worship Him; those who worship Him will consecrate their substance to Him.“</a:t>
            </a:r>
          </a:p>
          <a:p>
            <a:pPr indent="-228600" defTabSz="914400">
              <a:lnSpc>
                <a:spcPct val="90000"/>
              </a:lnSpc>
              <a:spcAft>
                <a:spcPts val="600"/>
              </a:spcAft>
              <a:buFont typeface="Arial" panose="020B0604020202020204" pitchFamily="34" charset="0"/>
              <a:buChar char="•"/>
            </a:pPr>
            <a:endParaRPr lang="en-US" sz="2400" dirty="0"/>
          </a:p>
          <a:p>
            <a:pPr defTabSz="914400">
              <a:lnSpc>
                <a:spcPct val="90000"/>
              </a:lnSpc>
              <a:spcAft>
                <a:spcPts val="600"/>
              </a:spcAft>
            </a:pPr>
            <a:r>
              <a:rPr lang="en-US" sz="2400" dirty="0"/>
              <a:t>Charles Spurgeon </a:t>
            </a:r>
          </a:p>
        </p:txBody>
      </p:sp>
      <p:pic>
        <p:nvPicPr>
          <p:cNvPr id="2050" name="Picture 2" descr="spurgeongems.org">
            <a:extLst>
              <a:ext uri="{FF2B5EF4-FFF2-40B4-BE49-F238E27FC236}">
                <a16:creationId xmlns:a16="http://schemas.microsoft.com/office/drawing/2014/main" id="{819C4DE6-82BC-D7E7-DBB5-4F2220C01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202" r="25202"/>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5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Straight Connector 2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7" y="2026340"/>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AB789F-20EF-9613-D7FD-A879F2B47D8D}"/>
              </a:ext>
            </a:extLst>
          </p:cNvPr>
          <p:cNvSpPr txBox="1"/>
          <p:nvPr/>
        </p:nvSpPr>
        <p:spPr>
          <a:xfrm>
            <a:off x="701963" y="2083939"/>
            <a:ext cx="7915563" cy="4601269"/>
          </a:xfrm>
          <a:prstGeom prst="rect">
            <a:avLst/>
          </a:prstGeom>
        </p:spPr>
        <p:txBody>
          <a:bodyPr vert="horz" lIns="91440" tIns="45720" rIns="91440" bIns="45720" rtlCol="0">
            <a:noAutofit/>
          </a:bodyPr>
          <a:lstStyle/>
          <a:p>
            <a:pPr defTabSz="914400">
              <a:lnSpc>
                <a:spcPct val="90000"/>
              </a:lnSpc>
              <a:spcAft>
                <a:spcPts val="600"/>
              </a:spcAft>
            </a:pPr>
            <a:r>
              <a:rPr lang="en-US" sz="2800" b="1" dirty="0">
                <a:solidFill>
                  <a:schemeClr val="bg1"/>
                </a:solidFill>
              </a:rPr>
              <a:t>So, the magi were men who </a:t>
            </a:r>
          </a:p>
          <a:p>
            <a:pPr defTabSz="914400">
              <a:lnSpc>
                <a:spcPct val="90000"/>
              </a:lnSpc>
              <a:spcAft>
                <a:spcPts val="600"/>
              </a:spcAft>
            </a:pPr>
            <a:r>
              <a:rPr lang="en-US" sz="2800" dirty="0">
                <a:solidFill>
                  <a:schemeClr val="bg1"/>
                </a:solidFill>
              </a:rPr>
              <a:t>1) read and believed God’s Word</a:t>
            </a:r>
          </a:p>
          <a:p>
            <a:pPr defTabSz="914400">
              <a:lnSpc>
                <a:spcPct val="90000"/>
              </a:lnSpc>
              <a:spcAft>
                <a:spcPts val="600"/>
              </a:spcAft>
            </a:pPr>
            <a:r>
              <a:rPr lang="en-US" sz="2800" dirty="0">
                <a:solidFill>
                  <a:schemeClr val="bg1"/>
                </a:solidFill>
              </a:rPr>
              <a:t>2) sought Jesus</a:t>
            </a:r>
          </a:p>
          <a:p>
            <a:pPr defTabSz="914400">
              <a:lnSpc>
                <a:spcPct val="90000"/>
              </a:lnSpc>
              <a:spcAft>
                <a:spcPts val="600"/>
              </a:spcAft>
            </a:pPr>
            <a:r>
              <a:rPr lang="en-US" sz="2800" dirty="0">
                <a:solidFill>
                  <a:schemeClr val="bg1"/>
                </a:solidFill>
              </a:rPr>
              <a:t>3) recognized the worth of Christ </a:t>
            </a:r>
          </a:p>
          <a:p>
            <a:pPr defTabSz="914400">
              <a:lnSpc>
                <a:spcPct val="90000"/>
              </a:lnSpc>
              <a:spcAft>
                <a:spcPts val="600"/>
              </a:spcAft>
            </a:pPr>
            <a:r>
              <a:rPr lang="en-US" sz="2800" dirty="0">
                <a:solidFill>
                  <a:schemeClr val="bg1"/>
                </a:solidFill>
              </a:rPr>
              <a:t>4) humbled themselves to worship Jesus</a:t>
            </a:r>
          </a:p>
          <a:p>
            <a:pPr defTabSz="914400">
              <a:lnSpc>
                <a:spcPct val="90000"/>
              </a:lnSpc>
              <a:spcAft>
                <a:spcPts val="600"/>
              </a:spcAft>
            </a:pPr>
            <a:r>
              <a:rPr lang="en-US" sz="2800" dirty="0">
                <a:solidFill>
                  <a:schemeClr val="bg1"/>
                </a:solidFill>
              </a:rPr>
              <a:t>5) obeyed God rather than man</a:t>
            </a:r>
          </a:p>
          <a:p>
            <a:pPr defTabSz="914400">
              <a:lnSpc>
                <a:spcPct val="90000"/>
              </a:lnSpc>
              <a:spcAft>
                <a:spcPts val="600"/>
              </a:spcAft>
            </a:pPr>
            <a:endParaRPr lang="en-US" sz="2800" dirty="0">
              <a:solidFill>
                <a:schemeClr val="bg1"/>
              </a:solidFill>
            </a:endParaRPr>
          </a:p>
          <a:p>
            <a:pPr defTabSz="914400">
              <a:lnSpc>
                <a:spcPct val="90000"/>
              </a:lnSpc>
              <a:spcAft>
                <a:spcPts val="600"/>
              </a:spcAft>
            </a:pPr>
            <a:r>
              <a:rPr lang="en-US" sz="2800" dirty="0">
                <a:solidFill>
                  <a:schemeClr val="bg1"/>
                </a:solidFill>
              </a:rPr>
              <a:t>They were truly wise men! </a:t>
            </a:r>
          </a:p>
          <a:p>
            <a:pPr defTabSz="914400">
              <a:lnSpc>
                <a:spcPct val="90000"/>
              </a:lnSpc>
              <a:spcAft>
                <a:spcPts val="600"/>
              </a:spcAft>
            </a:pPr>
            <a:endParaRPr lang="en-US" sz="2800" dirty="0">
              <a:solidFill>
                <a:schemeClr val="bg1"/>
              </a:solidFill>
            </a:endParaRPr>
          </a:p>
          <a:p>
            <a:pPr defTabSz="914400">
              <a:lnSpc>
                <a:spcPct val="90000"/>
              </a:lnSpc>
              <a:spcAft>
                <a:spcPts val="600"/>
              </a:spcAft>
            </a:pPr>
            <a:r>
              <a:rPr lang="en-US" sz="2000" dirty="0">
                <a:solidFill>
                  <a:schemeClr val="bg1"/>
                </a:solidFill>
              </a:rPr>
              <a:t>gotquestions.org</a:t>
            </a:r>
          </a:p>
        </p:txBody>
      </p:sp>
      <p:sp>
        <p:nvSpPr>
          <p:cNvPr id="28" name="Rectangle 2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86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2D8982-1F8A-4B55-9D1A-28AAF5ED4766}"/>
              </a:ext>
            </a:extLst>
          </p:cNvPr>
          <p:cNvSpPr txBox="1"/>
          <p:nvPr/>
        </p:nvSpPr>
        <p:spPr>
          <a:xfrm>
            <a:off x="326248" y="1256833"/>
            <a:ext cx="8491503" cy="4344331"/>
          </a:xfrm>
          <a:prstGeom prst="rect">
            <a:avLst/>
          </a:prstGeom>
          <a:noFill/>
        </p:spPr>
        <p:txBody>
          <a:bodyPr wrap="square" anchor="ctr">
            <a:spAutoFit/>
          </a:bodyPr>
          <a:lstStyle/>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1</a:t>
            </a:r>
            <a:r>
              <a:rPr lang="en-US" sz="2000" dirty="0">
                <a:solidFill>
                  <a:schemeClr val="bg1"/>
                </a:solidFill>
                <a:latin typeface="Verdana" panose="020B0604030504040204" pitchFamily="34" charset="0"/>
                <a:cs typeface="Times New Roman" panose="02020603050405020304" pitchFamily="18" charset="0"/>
              </a:rPr>
              <a:t> After Jesus was born in Bethlehem in Judea, during the time of King Herod, Magi from the east came to Jerusalem</a:t>
            </a:r>
          </a:p>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2</a:t>
            </a:r>
            <a:r>
              <a:rPr lang="en-US" sz="2000" dirty="0">
                <a:solidFill>
                  <a:schemeClr val="bg1"/>
                </a:solidFill>
                <a:latin typeface="Verdana" panose="020B0604030504040204" pitchFamily="34" charset="0"/>
                <a:cs typeface="Times New Roman" panose="02020603050405020304" pitchFamily="18" charset="0"/>
              </a:rPr>
              <a:t> and asked, “Where is the One who has been born King of the Jews? We saw His star when it rose and have come to worship Him.” </a:t>
            </a:r>
            <a:r>
              <a:rPr lang="en-US" sz="1400" dirty="0">
                <a:solidFill>
                  <a:schemeClr val="bg1"/>
                </a:solidFill>
                <a:latin typeface="Verdana" panose="020B0604030504040204" pitchFamily="34" charset="0"/>
                <a:cs typeface="Times New Roman" panose="02020603050405020304" pitchFamily="18" charset="0"/>
              </a:rPr>
              <a:t>3</a:t>
            </a:r>
            <a:r>
              <a:rPr lang="en-US" sz="2000" dirty="0">
                <a:solidFill>
                  <a:schemeClr val="bg1"/>
                </a:solidFill>
                <a:latin typeface="Verdana" panose="020B0604030504040204" pitchFamily="34" charset="0"/>
                <a:cs typeface="Times New Roman" panose="02020603050405020304" pitchFamily="18" charset="0"/>
              </a:rPr>
              <a:t> When King Herod heard this he was disturbed, and all Jerusalem with him. </a:t>
            </a:r>
            <a:r>
              <a:rPr lang="en-US" sz="1400" dirty="0">
                <a:solidFill>
                  <a:schemeClr val="bg1"/>
                </a:solidFill>
                <a:latin typeface="Verdana" panose="020B0604030504040204" pitchFamily="34" charset="0"/>
                <a:cs typeface="Times New Roman" panose="02020603050405020304" pitchFamily="18" charset="0"/>
              </a:rPr>
              <a:t>4</a:t>
            </a:r>
            <a:r>
              <a:rPr lang="en-US" sz="2000" dirty="0">
                <a:solidFill>
                  <a:schemeClr val="bg1"/>
                </a:solidFill>
                <a:latin typeface="Verdana" panose="020B0604030504040204" pitchFamily="34" charset="0"/>
                <a:cs typeface="Times New Roman" panose="02020603050405020304" pitchFamily="18" charset="0"/>
              </a:rPr>
              <a:t> When he had called together all the people’s chief priests and teachers of the law, he asked them where the Messiah was to be born. </a:t>
            </a:r>
            <a:r>
              <a:rPr lang="en-US" sz="1400" dirty="0">
                <a:solidFill>
                  <a:schemeClr val="bg1"/>
                </a:solidFill>
                <a:latin typeface="Verdana" panose="020B0604030504040204" pitchFamily="34" charset="0"/>
                <a:cs typeface="Times New Roman" panose="02020603050405020304" pitchFamily="18" charset="0"/>
              </a:rPr>
              <a:t>5</a:t>
            </a:r>
            <a:r>
              <a:rPr lang="en-US" sz="2000" dirty="0">
                <a:solidFill>
                  <a:schemeClr val="bg1"/>
                </a:solidFill>
                <a:latin typeface="Verdana" panose="020B0604030504040204" pitchFamily="34" charset="0"/>
                <a:cs typeface="Times New Roman" panose="02020603050405020304" pitchFamily="18" charset="0"/>
              </a:rPr>
              <a:t> “In Bethlehem in Judea,” they replied, “for this is what the prophet has written: </a:t>
            </a:r>
            <a:r>
              <a:rPr lang="en-US" sz="1400" dirty="0">
                <a:solidFill>
                  <a:schemeClr val="bg1"/>
                </a:solidFill>
                <a:latin typeface="Verdana" panose="020B0604030504040204" pitchFamily="34" charset="0"/>
                <a:cs typeface="Times New Roman" panose="02020603050405020304" pitchFamily="18" charset="0"/>
              </a:rPr>
              <a:t>6</a:t>
            </a:r>
            <a:r>
              <a:rPr lang="en-US" sz="2000" dirty="0">
                <a:solidFill>
                  <a:schemeClr val="bg1"/>
                </a:solidFill>
                <a:latin typeface="Verdana" panose="020B0604030504040204" pitchFamily="34" charset="0"/>
                <a:cs typeface="Times New Roman" panose="02020603050405020304" pitchFamily="18" charset="0"/>
              </a:rPr>
              <a:t> “‘But you, Bethlehem, in the land of Judah, are by no means least among the rulers of Judah; for out of you will come a ruler</a:t>
            </a:r>
          </a:p>
          <a:p>
            <a:pPr marL="118745">
              <a:lnSpc>
                <a:spcPct val="107000"/>
              </a:lnSpc>
            </a:pPr>
            <a:r>
              <a:rPr lang="en-US" sz="2000" dirty="0">
                <a:solidFill>
                  <a:schemeClr val="bg1"/>
                </a:solidFill>
                <a:latin typeface="Verdana" panose="020B0604030504040204" pitchFamily="34" charset="0"/>
                <a:cs typeface="Times New Roman" panose="02020603050405020304" pitchFamily="18" charset="0"/>
              </a:rPr>
              <a:t>who will shepherd My people Israel.’”</a:t>
            </a:r>
          </a:p>
          <a:p>
            <a:pPr marL="118745">
              <a:lnSpc>
                <a:spcPct val="107000"/>
              </a:lnSpc>
            </a:pPr>
            <a:endParaRPr lang="en-US" sz="2000" dirty="0">
              <a:solidFill>
                <a:schemeClr val="bg1"/>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382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99AA92-AA76-4114-DEA7-C1261BCA46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5EEDEA-305B-8AF3-CDA1-2465E12DEFED}"/>
              </a:ext>
            </a:extLst>
          </p:cNvPr>
          <p:cNvSpPr txBox="1"/>
          <p:nvPr/>
        </p:nvSpPr>
        <p:spPr>
          <a:xfrm>
            <a:off x="326248" y="762852"/>
            <a:ext cx="8491503" cy="5332294"/>
          </a:xfrm>
          <a:prstGeom prst="rect">
            <a:avLst/>
          </a:prstGeom>
          <a:noFill/>
        </p:spPr>
        <p:txBody>
          <a:bodyPr wrap="square" anchor="ctr">
            <a:spAutoFit/>
          </a:bodyPr>
          <a:lstStyle/>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7</a:t>
            </a:r>
            <a:r>
              <a:rPr lang="en-US" sz="2000" dirty="0">
                <a:solidFill>
                  <a:schemeClr val="bg1"/>
                </a:solidFill>
                <a:latin typeface="Verdana" panose="020B0604030504040204" pitchFamily="34" charset="0"/>
                <a:cs typeface="Times New Roman" panose="02020603050405020304" pitchFamily="18" charset="0"/>
              </a:rPr>
              <a:t> Then Herod called the Magi secretly and found out from them the exact time the star had appeared. </a:t>
            </a:r>
            <a:r>
              <a:rPr lang="en-US" sz="1400" dirty="0">
                <a:solidFill>
                  <a:schemeClr val="bg1"/>
                </a:solidFill>
                <a:latin typeface="Verdana" panose="020B0604030504040204" pitchFamily="34" charset="0"/>
                <a:cs typeface="Times New Roman" panose="02020603050405020304" pitchFamily="18" charset="0"/>
              </a:rPr>
              <a:t>8</a:t>
            </a:r>
            <a:r>
              <a:rPr lang="en-US" sz="2000" dirty="0">
                <a:solidFill>
                  <a:schemeClr val="bg1"/>
                </a:solidFill>
                <a:latin typeface="Verdana" panose="020B0604030504040204" pitchFamily="34" charset="0"/>
                <a:cs typeface="Times New Roman" panose="02020603050405020304" pitchFamily="18" charset="0"/>
              </a:rPr>
              <a:t> He sent them to Bethlehem and said, “Go and search carefully for the Child. As soon as you find Him, report to me, so that I too may go and worship Him.”</a:t>
            </a:r>
          </a:p>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9</a:t>
            </a:r>
            <a:r>
              <a:rPr lang="en-US" sz="2000" dirty="0">
                <a:solidFill>
                  <a:schemeClr val="bg1"/>
                </a:solidFill>
                <a:latin typeface="Verdana" panose="020B0604030504040204" pitchFamily="34" charset="0"/>
                <a:cs typeface="Times New Roman" panose="02020603050405020304" pitchFamily="18" charset="0"/>
              </a:rPr>
              <a:t> After they had heard the king, they went on their way, and the star they had seen when it rose went ahead of them until it stopped over the place where the Child was. </a:t>
            </a:r>
            <a:r>
              <a:rPr lang="en-US" sz="1400" dirty="0">
                <a:solidFill>
                  <a:schemeClr val="bg1"/>
                </a:solidFill>
                <a:latin typeface="Verdana" panose="020B0604030504040204" pitchFamily="34" charset="0"/>
                <a:cs typeface="Times New Roman" panose="02020603050405020304" pitchFamily="18" charset="0"/>
              </a:rPr>
              <a:t>10</a:t>
            </a:r>
            <a:r>
              <a:rPr lang="en-US" sz="2000" dirty="0">
                <a:solidFill>
                  <a:schemeClr val="bg1"/>
                </a:solidFill>
                <a:latin typeface="Verdana" panose="020B0604030504040204" pitchFamily="34" charset="0"/>
                <a:cs typeface="Times New Roman" panose="02020603050405020304" pitchFamily="18" charset="0"/>
              </a:rPr>
              <a:t> When they saw the star, they were overjoyed.</a:t>
            </a:r>
          </a:p>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11</a:t>
            </a:r>
            <a:r>
              <a:rPr lang="en-US" sz="2000" dirty="0">
                <a:solidFill>
                  <a:schemeClr val="bg1"/>
                </a:solidFill>
                <a:latin typeface="Verdana" panose="020B0604030504040204" pitchFamily="34" charset="0"/>
                <a:cs typeface="Times New Roman" panose="02020603050405020304" pitchFamily="18" charset="0"/>
              </a:rPr>
              <a:t> On coming to the house, they saw the Child with His mother Mary, and they bowed down and worshiped Him. Then they opened their treasures and presented Him with gifts of gold, frankincense, and myrrh.</a:t>
            </a:r>
          </a:p>
          <a:p>
            <a:pPr marL="118745">
              <a:lnSpc>
                <a:spcPct val="107000"/>
              </a:lnSpc>
            </a:pPr>
            <a:r>
              <a:rPr lang="en-US" sz="1400" dirty="0">
                <a:solidFill>
                  <a:schemeClr val="bg1"/>
                </a:solidFill>
                <a:latin typeface="Verdana" panose="020B0604030504040204" pitchFamily="34" charset="0"/>
                <a:cs typeface="Times New Roman" panose="02020603050405020304" pitchFamily="18" charset="0"/>
              </a:rPr>
              <a:t>12</a:t>
            </a:r>
            <a:r>
              <a:rPr lang="en-US" sz="2000" dirty="0">
                <a:solidFill>
                  <a:schemeClr val="bg1"/>
                </a:solidFill>
                <a:latin typeface="Verdana" panose="020B0604030504040204" pitchFamily="34" charset="0"/>
                <a:cs typeface="Times New Roman" panose="02020603050405020304" pitchFamily="18" charset="0"/>
              </a:rPr>
              <a:t> And having been warned in a dream not to go back to Herod, they returned to their country by another route.</a:t>
            </a:r>
          </a:p>
          <a:p>
            <a:pPr marL="118745">
              <a:lnSpc>
                <a:spcPct val="107000"/>
              </a:lnSpc>
            </a:pPr>
            <a:endParaRPr lang="en-US" sz="2000" dirty="0">
              <a:solidFill>
                <a:schemeClr val="bg1"/>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4197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3DBA2-E6DF-E456-2C50-2F03CB1847D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Straight Connector 2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4657" y="2026340"/>
            <a:ext cx="3915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C010F6-DA71-52BC-3E14-360F706DF258}"/>
              </a:ext>
            </a:extLst>
          </p:cNvPr>
          <p:cNvSpPr txBox="1"/>
          <p:nvPr/>
        </p:nvSpPr>
        <p:spPr>
          <a:xfrm>
            <a:off x="684282" y="2389721"/>
            <a:ext cx="7054999" cy="3526144"/>
          </a:xfrm>
          <a:prstGeom prst="rect">
            <a:avLst/>
          </a:prstGeom>
        </p:spPr>
        <p:txBody>
          <a:bodyPr vert="horz" lIns="91440" tIns="45720" rIns="91440" bIns="45720" rtlCol="0">
            <a:normAutofit/>
          </a:bodyPr>
          <a:lstStyle/>
          <a:p>
            <a:pPr marL="114300" marR="0" lvl="0" defTabSz="914400">
              <a:lnSpc>
                <a:spcPct val="90000"/>
              </a:lnSpc>
              <a:buSzPts val="1200"/>
            </a:pPr>
            <a:r>
              <a:rPr lang="en-US" sz="2400" dirty="0">
                <a:solidFill>
                  <a:schemeClr val="bg1"/>
                </a:solidFill>
                <a:effectLst/>
              </a:rPr>
              <a:t>The arrival of Jesus invites us to also follow the </a:t>
            </a:r>
            <a:r>
              <a:rPr lang="en-US" sz="2400" b="1" dirty="0">
                <a:solidFill>
                  <a:schemeClr val="bg1"/>
                </a:solidFill>
                <a:effectLst/>
              </a:rPr>
              <a:t>STAR</a:t>
            </a:r>
            <a:endParaRPr lang="en-US" sz="2400" dirty="0">
              <a:solidFill>
                <a:schemeClr val="bg1"/>
              </a:solidFill>
              <a:effectLst/>
            </a:endParaRPr>
          </a:p>
          <a:p>
            <a:pPr marL="514350" marR="0" lvl="1" defTabSz="914400">
              <a:lnSpc>
                <a:spcPct val="90000"/>
              </a:lnSpc>
              <a:buSzPts val="1200"/>
            </a:pPr>
            <a:endParaRPr lang="en-US" sz="2400" b="1" dirty="0">
              <a:solidFill>
                <a:srgbClr val="FF0000"/>
              </a:solidFill>
              <a:effectLst/>
            </a:endParaRPr>
          </a:p>
          <a:p>
            <a:pPr marL="514350" marR="0" lvl="1" defTabSz="914400">
              <a:lnSpc>
                <a:spcPct val="90000"/>
              </a:lnSpc>
              <a:buSzPts val="1200"/>
            </a:pPr>
            <a:r>
              <a:rPr lang="en-US" sz="2400" b="1" dirty="0">
                <a:solidFill>
                  <a:srgbClr val="FF0000"/>
                </a:solidFill>
                <a:effectLst/>
              </a:rPr>
              <a:t>S</a:t>
            </a:r>
            <a:r>
              <a:rPr lang="en-US" sz="2400" dirty="0">
                <a:solidFill>
                  <a:schemeClr val="bg1"/>
                </a:solidFill>
                <a:effectLst/>
              </a:rPr>
              <a:t>ee Him</a:t>
            </a:r>
          </a:p>
          <a:p>
            <a:pPr marL="514350" marR="0" lvl="1" defTabSz="914400">
              <a:lnSpc>
                <a:spcPct val="90000"/>
              </a:lnSpc>
              <a:buSzPts val="1200"/>
            </a:pPr>
            <a:r>
              <a:rPr lang="en-US" sz="2400" b="1" dirty="0">
                <a:solidFill>
                  <a:srgbClr val="FF0000"/>
                </a:solidFill>
                <a:effectLst/>
              </a:rPr>
              <a:t>T</a:t>
            </a:r>
            <a:r>
              <a:rPr lang="en-US" sz="2400" dirty="0">
                <a:solidFill>
                  <a:schemeClr val="bg1"/>
                </a:solidFill>
                <a:effectLst/>
              </a:rPr>
              <a:t>reasure His worth, in worship</a:t>
            </a:r>
          </a:p>
          <a:p>
            <a:pPr marL="514350" marR="0" lvl="1" defTabSz="914400">
              <a:lnSpc>
                <a:spcPct val="90000"/>
              </a:lnSpc>
              <a:buSzPts val="1200"/>
            </a:pPr>
            <a:r>
              <a:rPr lang="en-US" sz="2400" b="1" dirty="0">
                <a:solidFill>
                  <a:srgbClr val="FF0000"/>
                </a:solidFill>
              </a:rPr>
              <a:t>A</a:t>
            </a:r>
            <a:r>
              <a:rPr lang="en-US" sz="2400" dirty="0">
                <a:solidFill>
                  <a:schemeClr val="bg1"/>
                </a:solidFill>
                <a:effectLst/>
              </a:rPr>
              <a:t>cknowledge His Lordship</a:t>
            </a:r>
          </a:p>
          <a:p>
            <a:pPr marL="514350" marR="0" lvl="1" defTabSz="914400">
              <a:lnSpc>
                <a:spcPct val="90000"/>
              </a:lnSpc>
              <a:spcAft>
                <a:spcPts val="800"/>
              </a:spcAft>
              <a:buSzPts val="1200"/>
            </a:pPr>
            <a:r>
              <a:rPr lang="en-US" sz="2400" b="1" dirty="0">
                <a:solidFill>
                  <a:srgbClr val="FF0000"/>
                </a:solidFill>
              </a:rPr>
              <a:t>R</a:t>
            </a:r>
            <a:r>
              <a:rPr lang="en-US" sz="2400" dirty="0">
                <a:solidFill>
                  <a:schemeClr val="bg1"/>
                </a:solidFill>
                <a:effectLst/>
              </a:rPr>
              <a:t>ejoice in His Presence </a:t>
            </a:r>
          </a:p>
        </p:txBody>
      </p:sp>
      <p:sp>
        <p:nvSpPr>
          <p:cNvPr id="28" name="Rectangle 2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06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1B4561-ADB7-0A9B-E1B0-595BC2EA8945}"/>
              </a:ext>
            </a:extLst>
          </p:cNvPr>
          <p:cNvSpPr txBox="1"/>
          <p:nvPr/>
        </p:nvSpPr>
        <p:spPr>
          <a:xfrm>
            <a:off x="852256" y="2186096"/>
            <a:ext cx="7439487" cy="2366353"/>
          </a:xfrm>
          <a:prstGeom prst="rect">
            <a:avLst/>
          </a:prstGeom>
          <a:noFill/>
        </p:spPr>
        <p:txBody>
          <a:bodyPr wrap="square">
            <a:spAutoFit/>
          </a:bodyPr>
          <a:lstStyle/>
          <a:p>
            <a:pPr marR="0" lvl="0" algn="ctr">
              <a:lnSpc>
                <a:spcPct val="107000"/>
              </a:lnSpc>
              <a:spcBef>
                <a:spcPts val="0"/>
              </a:spcBef>
              <a:spcAft>
                <a:spcPts val="0"/>
              </a:spcAft>
              <a:buSzPts val="1200"/>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Daniel 2:48</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buSzPts val="1200"/>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Then the king promoted Daniel and gave him many great gifts; and he made him ruler over the whole province of Babylon, and chief administrator over all the wise men of Babylon.</a:t>
            </a:r>
          </a:p>
        </p:txBody>
      </p:sp>
    </p:spTree>
    <p:extLst>
      <p:ext uri="{BB962C8B-B14F-4D97-AF65-F5344CB8AC3E}">
        <p14:creationId xmlns:p14="http://schemas.microsoft.com/office/powerpoint/2010/main" val="376954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63E7-4446-0C24-3DA7-45B24A87BB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2D3800E-D38D-CB3E-D015-DC1FC7E87D30}"/>
              </a:ext>
            </a:extLst>
          </p:cNvPr>
          <p:cNvSpPr txBox="1"/>
          <p:nvPr/>
        </p:nvSpPr>
        <p:spPr>
          <a:xfrm>
            <a:off x="852256" y="2186096"/>
            <a:ext cx="7439487" cy="1905330"/>
          </a:xfrm>
          <a:prstGeom prst="rect">
            <a:avLst/>
          </a:prstGeom>
          <a:noFill/>
        </p:spPr>
        <p:txBody>
          <a:bodyPr wrap="square">
            <a:spAutoFit/>
          </a:bodyPr>
          <a:lstStyle/>
          <a:p>
            <a:pPr marR="0" lvl="0" algn="ctr">
              <a:lnSpc>
                <a:spcPct val="107000"/>
              </a:lnSpc>
              <a:spcBef>
                <a:spcPts val="0"/>
              </a:spcBef>
              <a:spcAft>
                <a:spcPts val="0"/>
              </a:spcAft>
              <a:buSzPts val="1200"/>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Numbers 24:17</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buSzPts val="1200"/>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 see Him, but not now; I behold Him, but not near. A Star shall come out of Jacob; A Scepter shall rise out of Israel." </a:t>
            </a:r>
          </a:p>
        </p:txBody>
      </p:sp>
    </p:spTree>
    <p:extLst>
      <p:ext uri="{BB962C8B-B14F-4D97-AF65-F5344CB8AC3E}">
        <p14:creationId xmlns:p14="http://schemas.microsoft.com/office/powerpoint/2010/main" val="99250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146A-C3E1-5AEC-2632-83B6A5D9FF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96465EA-0A8B-3C49-1E0C-6603F42E1FF1}"/>
              </a:ext>
            </a:extLst>
          </p:cNvPr>
          <p:cNvSpPr txBox="1"/>
          <p:nvPr/>
        </p:nvSpPr>
        <p:spPr>
          <a:xfrm>
            <a:off x="852256" y="2186096"/>
            <a:ext cx="7439487" cy="1905330"/>
          </a:xfrm>
          <a:prstGeom prst="rect">
            <a:avLst/>
          </a:prstGeom>
          <a:noFill/>
        </p:spPr>
        <p:txBody>
          <a:bodyPr wrap="square">
            <a:spAutoFit/>
          </a:bodyPr>
          <a:lstStyle/>
          <a:p>
            <a:pPr marR="0" lvl="0" algn="ctr">
              <a:lnSpc>
                <a:spcPct val="107000"/>
              </a:lnSpc>
              <a:spcBef>
                <a:spcPts val="0"/>
              </a:spcBef>
              <a:spcAft>
                <a:spcPts val="0"/>
              </a:spcAft>
              <a:buSzPts val="1200"/>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Hebrews 1:1-2</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buSzPts val="1200"/>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the past God spoke to our ancestors through the prophets at many times and in various ways, but in these last days He has spoken to us by His Son.</a:t>
            </a:r>
          </a:p>
        </p:txBody>
      </p:sp>
    </p:spTree>
    <p:extLst>
      <p:ext uri="{BB962C8B-B14F-4D97-AF65-F5344CB8AC3E}">
        <p14:creationId xmlns:p14="http://schemas.microsoft.com/office/powerpoint/2010/main" val="338739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map of a route&#10;&#10;Description automatically generated">
            <a:extLst>
              <a:ext uri="{FF2B5EF4-FFF2-40B4-BE49-F238E27FC236}">
                <a16:creationId xmlns:a16="http://schemas.microsoft.com/office/drawing/2014/main" id="{64700FCC-AF09-9748-08F9-BAD4E606A9ED}"/>
              </a:ext>
            </a:extLst>
          </p:cNvPr>
          <p:cNvPicPr>
            <a:picLocks noChangeAspect="1"/>
          </p:cNvPicPr>
          <p:nvPr/>
        </p:nvPicPr>
        <p:blipFill>
          <a:blip r:embed="rId2">
            <a:extLst>
              <a:ext uri="{28A0092B-C50C-407E-A947-70E740481C1C}">
                <a14:useLocalDpi xmlns:a14="http://schemas.microsoft.com/office/drawing/2010/main" val="0"/>
              </a:ext>
            </a:extLst>
          </a:blip>
          <a:srcRect b="36190"/>
          <a:stretch/>
        </p:blipFill>
        <p:spPr>
          <a:xfrm>
            <a:off x="482600" y="1471916"/>
            <a:ext cx="8178799" cy="3914167"/>
          </a:xfrm>
          <a:prstGeom prst="rect">
            <a:avLst/>
          </a:prstGeom>
        </p:spPr>
      </p:pic>
    </p:spTree>
    <p:extLst>
      <p:ext uri="{BB962C8B-B14F-4D97-AF65-F5344CB8AC3E}">
        <p14:creationId xmlns:p14="http://schemas.microsoft.com/office/powerpoint/2010/main" val="213357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F78EA-EDC1-6588-7677-C424C2F9A7B4}"/>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hadow of a person welding">
            <a:extLst>
              <a:ext uri="{FF2B5EF4-FFF2-40B4-BE49-F238E27FC236}">
                <a16:creationId xmlns:a16="http://schemas.microsoft.com/office/drawing/2014/main" id="{338B6D43-A4D1-A927-B01C-011A201E5E43}"/>
              </a:ext>
            </a:extLst>
          </p:cNvPr>
          <p:cNvPicPr>
            <a:picLocks noChangeAspect="1"/>
          </p:cNvPicPr>
          <p:nvPr/>
        </p:nvPicPr>
        <p:blipFill>
          <a:blip r:embed="rId2"/>
          <a:srcRect t="9091" r="42689"/>
          <a:stretch/>
        </p:blipFill>
        <p:spPr>
          <a:xfrm>
            <a:off x="2642616" y="10"/>
            <a:ext cx="6501384"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8779C9-6E9C-D6DD-0FE6-1C1772464782}"/>
              </a:ext>
            </a:extLst>
          </p:cNvPr>
          <p:cNvSpPr txBox="1"/>
          <p:nvPr/>
        </p:nvSpPr>
        <p:spPr>
          <a:xfrm>
            <a:off x="358485" y="1122363"/>
            <a:ext cx="3017520" cy="3204134"/>
          </a:xfrm>
          <a:prstGeom prst="rect">
            <a:avLst/>
          </a:prstGeom>
        </p:spPr>
        <p:txBody>
          <a:bodyPr vert="horz" lIns="91440" tIns="45720" rIns="91440" bIns="45720" rtlCol="0" anchor="b">
            <a:normAutofit/>
          </a:bodyPr>
          <a:lstStyle/>
          <a:p>
            <a:pPr marR="0" lvl="0" defTabSz="914400">
              <a:lnSpc>
                <a:spcPct val="90000"/>
              </a:lnSpc>
              <a:spcBef>
                <a:spcPct val="0"/>
              </a:spcBef>
              <a:spcAft>
                <a:spcPts val="600"/>
              </a:spcAft>
              <a:buSzPts val="1200"/>
            </a:pPr>
            <a:r>
              <a:rPr lang="en-US" sz="4200" b="1">
                <a:effectLst/>
                <a:latin typeface="+mj-lt"/>
                <a:ea typeface="+mj-ea"/>
                <a:cs typeface="+mj-cs"/>
              </a:rPr>
              <a:t>Revelation requires response</a:t>
            </a:r>
            <a:endParaRPr lang="en-US" sz="4200">
              <a:effectLst/>
              <a:latin typeface="+mj-lt"/>
              <a:ea typeface="+mj-ea"/>
              <a:cs typeface="+mj-cs"/>
            </a:endParaRPr>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2927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75835</TotalTime>
  <Words>608</Words>
  <Application>Microsoft Office PowerPoint</Application>
  <PresentationFormat>On-screen Show (4:3)</PresentationFormat>
  <Paragraphs>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Lenovo2016</dc:creator>
  <cp:lastModifiedBy>Arise International</cp:lastModifiedBy>
  <cp:revision>639</cp:revision>
  <dcterms:created xsi:type="dcterms:W3CDTF">2022-12-31T18:38:24Z</dcterms:created>
  <dcterms:modified xsi:type="dcterms:W3CDTF">2024-12-22T16:54:08Z</dcterms:modified>
</cp:coreProperties>
</file>