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012" r:id="rId2"/>
    <p:sldId id="957" r:id="rId3"/>
    <p:sldId id="1013" r:id="rId4"/>
    <p:sldId id="257" r:id="rId5"/>
    <p:sldId id="259" r:id="rId6"/>
    <p:sldId id="1014" r:id="rId7"/>
    <p:sldId id="1005" r:id="rId8"/>
    <p:sldId id="271" r:id="rId9"/>
    <p:sldId id="272" r:id="rId10"/>
    <p:sldId id="262" r:id="rId11"/>
    <p:sldId id="273" r:id="rId12"/>
    <p:sldId id="1008" r:id="rId13"/>
    <p:sldId id="274" r:id="rId14"/>
    <p:sldId id="1017" r:id="rId15"/>
    <p:sldId id="265" r:id="rId16"/>
    <p:sldId id="266" r:id="rId17"/>
    <p:sldId id="1015" r:id="rId18"/>
    <p:sldId id="275" r:id="rId19"/>
    <p:sldId id="1016" r:id="rId20"/>
  </p:sldIdLst>
  <p:sldSz cx="12192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1998" y="294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C8827-452B-4247-88AE-554DD7A41F1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E38EC-F482-47AC-B3FA-D9D95E92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3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E38EC-F482-47AC-B3FA-D9D95E922B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4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6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6D4AA-3178-1DBA-82D0-AA006DDA5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609734-D471-15CE-34AA-92A9CAFD973F}"/>
              </a:ext>
            </a:extLst>
          </p:cNvPr>
          <p:cNvSpPr txBox="1"/>
          <p:nvPr/>
        </p:nvSpPr>
        <p:spPr>
          <a:xfrm>
            <a:off x="4012504" y="6991179"/>
            <a:ext cx="4164704" cy="604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37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Chapter 8:1-13</a:t>
            </a:r>
          </a:p>
          <a:p>
            <a:pPr defTabSz="91437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4ABD4-92DB-5CEF-822E-A7BE69632ACC}"/>
              </a:ext>
            </a:extLst>
          </p:cNvPr>
          <p:cNvSpPr txBox="1"/>
          <p:nvPr/>
        </p:nvSpPr>
        <p:spPr>
          <a:xfrm>
            <a:off x="3299273" y="4457700"/>
            <a:ext cx="5593454" cy="11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37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375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Chapter 8:4-6</a:t>
            </a:r>
          </a:p>
          <a:p>
            <a:pPr defTabSz="91437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08B2F-4845-495A-1D27-3C918DE52E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8912"/>
            <a:ext cx="16271874" cy="9135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22FAF-D255-1E59-8381-D6C955926116}"/>
              </a:ext>
            </a:extLst>
          </p:cNvPr>
          <p:cNvSpPr txBox="1"/>
          <p:nvPr/>
        </p:nvSpPr>
        <p:spPr>
          <a:xfrm>
            <a:off x="4399030" y="4419600"/>
            <a:ext cx="7457939" cy="1567893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8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Chapter 8:4-6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343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71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96258" y="1510201"/>
            <a:ext cx="7219220" cy="64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8"/>
              </a:lnSpc>
            </a:pPr>
            <a:r>
              <a:rPr lang="en-US" sz="3920" spc="478" dirty="0">
                <a:solidFill>
                  <a:srgbClr val="E1C98F"/>
                </a:solidFill>
                <a:latin typeface="Telegraf"/>
                <a:ea typeface="Telegraf"/>
                <a:cs typeface="Telegraf"/>
                <a:sym typeface="Telegraf"/>
              </a:rPr>
              <a:t>THE NAME ABOVE ALL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6844" y="3892192"/>
            <a:ext cx="9798050" cy="225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2"/>
              </a:lnSpc>
            </a:pPr>
            <a:r>
              <a:rPr lang="en-US" sz="5447" spc="71">
                <a:solidFill>
                  <a:srgbClr val="FBF7E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You don't answer noise with</a:t>
            </a:r>
          </a:p>
          <a:p>
            <a:pPr algn="ctr">
              <a:lnSpc>
                <a:spcPts val="5812"/>
              </a:lnSpc>
            </a:pPr>
            <a:r>
              <a:rPr lang="en-US" sz="5447" spc="71">
                <a:solidFill>
                  <a:srgbClr val="FBF7E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louder noise. You answer noise</a:t>
            </a:r>
          </a:p>
          <a:p>
            <a:pPr algn="ctr">
              <a:lnSpc>
                <a:spcPts val="5812"/>
              </a:lnSpc>
            </a:pPr>
            <a:r>
              <a:rPr lang="en-US" sz="5447" spc="71">
                <a:solidFill>
                  <a:srgbClr val="FBF7E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with a Name.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4125" y="6648397"/>
            <a:ext cx="112014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625" dirty="0">
                <a:solidFill>
                  <a:srgbClr val="D1CDC8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Before giving instructions on how to live, the reminder is placed on identity:</a:t>
            </a:r>
          </a:p>
          <a:p>
            <a:pPr algn="ctr"/>
            <a:r>
              <a:rPr lang="en-US" sz="2625" dirty="0">
                <a:solidFill>
                  <a:srgbClr val="D1CDC8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You do not belong to the noise; you belong to the Only True God.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500" b="2941"/>
          <a:stretch>
            <a:fillRect/>
          </a:stretch>
        </p:blipFill>
        <p:spPr>
          <a:xfrm>
            <a:off x="0" y="1171576"/>
            <a:ext cx="12298878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398BE-A6F6-55B8-3DF2-C5DD2418D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E7D1F8-5C2F-F343-F7C3-4CA67849E363}"/>
              </a:ext>
            </a:extLst>
          </p:cNvPr>
          <p:cNvSpPr txBox="1"/>
          <p:nvPr/>
        </p:nvSpPr>
        <p:spPr>
          <a:xfrm>
            <a:off x="923925" y="2514600"/>
            <a:ext cx="10344150" cy="117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6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Colossians 1:17</a:t>
            </a:r>
          </a:p>
          <a:p>
            <a:pPr algn="ctr"/>
            <a:r>
              <a:rPr lang="en-US" sz="3200" dirty="0"/>
              <a:t>He is before all things, and in Him all things hold together.</a:t>
            </a:r>
          </a:p>
        </p:txBody>
      </p:sp>
    </p:spTree>
    <p:extLst>
      <p:ext uri="{BB962C8B-B14F-4D97-AF65-F5344CB8AC3E}">
        <p14:creationId xmlns:p14="http://schemas.microsoft.com/office/powerpoint/2010/main" val="407227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171576"/>
            <a:ext cx="12192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2552-3622-5ADD-933B-AB96B0178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9B7153-4226-07E8-C0FB-3797EDD940BB}"/>
              </a:ext>
            </a:extLst>
          </p:cNvPr>
          <p:cNvSpPr txBox="1"/>
          <p:nvPr/>
        </p:nvSpPr>
        <p:spPr>
          <a:xfrm>
            <a:off x="923925" y="2514600"/>
            <a:ext cx="10344150" cy="2654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6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1:1</a:t>
            </a:r>
          </a:p>
          <a:p>
            <a:pPr algn="ctr"/>
            <a:r>
              <a:rPr lang="en-US" sz="3200" dirty="0"/>
              <a:t>In the beginning was the Word, and the Word was with God, and the Word was God. He was with God in the beginning. Through Him all things were made; without Him nothing was made that has been made.</a:t>
            </a:r>
          </a:p>
        </p:txBody>
      </p:sp>
    </p:spTree>
    <p:extLst>
      <p:ext uri="{BB962C8B-B14F-4D97-AF65-F5344CB8AC3E}">
        <p14:creationId xmlns:p14="http://schemas.microsoft.com/office/powerpoint/2010/main" val="261804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71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4405" y="2113618"/>
            <a:ext cx="451719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11"/>
              </a:lnSpc>
            </a:pPr>
            <a:r>
              <a:rPr lang="en-US" sz="4000" dirty="0">
                <a:solidFill>
                  <a:srgbClr val="C8AA66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THE NATURE</a:t>
            </a:r>
          </a:p>
          <a:p>
            <a:pPr>
              <a:lnSpc>
                <a:spcPts val="4011"/>
              </a:lnSpc>
            </a:pPr>
            <a:r>
              <a:rPr lang="en-US" sz="4000" dirty="0">
                <a:solidFill>
                  <a:srgbClr val="C8AA66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OF OUR LORD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0928" y="3687334"/>
            <a:ext cx="5562600" cy="69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1"/>
              </a:lnSpc>
            </a:pPr>
            <a:r>
              <a:rPr lang="en-US" sz="2667" spc="32" dirty="0">
                <a:solidFill>
                  <a:srgbClr val="E0D9C7"/>
                </a:solidFill>
                <a:latin typeface="Georgia Pro"/>
                <a:ea typeface="Georgia Pro"/>
                <a:cs typeface="Georgia Pro"/>
                <a:sym typeface="Georgia Pro"/>
              </a:rPr>
              <a:t>Standing in the moment before the first star existed.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5560" y="4822049"/>
            <a:ext cx="6507240" cy="71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5"/>
              </a:lnSpc>
            </a:pPr>
            <a:r>
              <a:rPr lang="en-US" sz="2667" spc="47" dirty="0">
                <a:solidFill>
                  <a:srgbClr val="E0D9C7"/>
                </a:solidFill>
                <a:latin typeface="Georgia Pro"/>
                <a:ea typeface="Georgia Pro"/>
                <a:cs typeface="Georgia Pro"/>
                <a:sym typeface="Georgia Pro"/>
              </a:rPr>
              <a:t>Jesus was already there. Remove Him from the equation, and you have nothing.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3253" y="5944937"/>
            <a:ext cx="5989407" cy="418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1"/>
              </a:lnSpc>
            </a:pPr>
            <a:r>
              <a:rPr lang="en-US" sz="2667" spc="41" dirty="0">
                <a:solidFill>
                  <a:srgbClr val="E0D9C7"/>
                </a:solidFill>
                <a:latin typeface="Georgia Pro"/>
                <a:ea typeface="Georgia Pro"/>
                <a:cs typeface="Georgia Pro"/>
                <a:sym typeface="Georgia Pro"/>
              </a:rPr>
              <a:t>The Creator stepping into human skin</a:t>
            </a:r>
            <a:r>
              <a:rPr lang="en-US" sz="2401" spc="41" dirty="0">
                <a:solidFill>
                  <a:srgbClr val="E0D9C7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71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51485" y="1994643"/>
            <a:ext cx="7486650" cy="410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2429" spc="34">
                <a:solidFill>
                  <a:srgbClr val="EFEAE1"/>
                </a:solidFill>
                <a:latin typeface="Georgia Pro"/>
                <a:ea typeface="Georgia Pro"/>
                <a:cs typeface="Georgia Pro"/>
                <a:sym typeface="Georgia Pro"/>
              </a:rPr>
              <a:t>A flame that does not consume on a desert mountain.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13014" y="3091818"/>
            <a:ext cx="8172450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7"/>
              </a:lnSpc>
            </a:pPr>
            <a:r>
              <a:rPr lang="en-US" sz="2340" spc="47">
                <a:solidFill>
                  <a:srgbClr val="EFEAE1"/>
                </a:solidFill>
                <a:latin typeface="Georgia Pro"/>
                <a:ea typeface="Georgia Pro"/>
                <a:cs typeface="Georgia Pro"/>
                <a:sym typeface="Georgia Pro"/>
              </a:rPr>
              <a:t>The God of Abraham, Isaac, and Jacob speaks from the fire.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39651" y="4082226"/>
            <a:ext cx="4292600" cy="45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7"/>
              </a:lnSpc>
            </a:pPr>
            <a:r>
              <a:rPr lang="en-US" sz="2726" spc="65">
                <a:solidFill>
                  <a:srgbClr val="EFEAE1"/>
                </a:solidFill>
                <a:latin typeface="Georgia Pro"/>
                <a:ea typeface="Georgia Pro"/>
                <a:cs typeface="Georgia Pro"/>
                <a:sym typeface="Georgia Pro"/>
              </a:rPr>
              <a:t>I AM. In Hebrew - YHWH.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401" y="5141372"/>
            <a:ext cx="12037250" cy="1692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67" spc="21" dirty="0">
                <a:solidFill>
                  <a:srgbClr val="E7DFD5"/>
                </a:solidFill>
                <a:latin typeface="Georgia" panose="02040502050405020303" pitchFamily="18" charset="0"/>
                <a:ea typeface="Georgia Pro"/>
                <a:cs typeface="Georgia Pro"/>
                <a:sym typeface="Georgia Pro"/>
              </a:rPr>
              <a:t>Four letters so sacred they became unpronounceable.</a:t>
            </a:r>
          </a:p>
          <a:p>
            <a:pPr algn="ctr"/>
            <a:r>
              <a:rPr lang="en-US" sz="3667" spc="21" dirty="0">
                <a:solidFill>
                  <a:srgbClr val="E7DFD5"/>
                </a:solidFill>
                <a:latin typeface="Georgia" panose="02040502050405020303" pitchFamily="18" charset="0"/>
                <a:ea typeface="Georgia Pro"/>
                <a:cs typeface="Georgia Pro"/>
                <a:sym typeface="Georgia Pro"/>
              </a:rPr>
              <a:t>Substituted with Adonai, meaning Lord, rather than risk speaking </a:t>
            </a:r>
            <a:r>
              <a:rPr lang="en-US" sz="3667" spc="21" dirty="0">
                <a:latin typeface="Georgia" panose="02040502050405020303" pitchFamily="18" charset="0"/>
                <a:ea typeface="Georgia Pro"/>
                <a:cs typeface="Georgia Pro"/>
                <a:sym typeface="Georgia Pro"/>
              </a:rPr>
              <a:t>it</a:t>
            </a:r>
            <a:r>
              <a:rPr lang="en-US" sz="3667" spc="21" dirty="0">
                <a:solidFill>
                  <a:srgbClr val="E7DFD5"/>
                </a:solidFill>
                <a:latin typeface="Georgia" panose="02040502050405020303" pitchFamily="18" charset="0"/>
                <a:ea typeface="Georgia Pro"/>
                <a:cs typeface="Georgia Pro"/>
                <a:sym typeface="Georgia Pro"/>
              </a:rPr>
              <a:t> carelessly.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171575"/>
            <a:ext cx="1219200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50" r="1250" b="2941"/>
          <a:stretch>
            <a:fillRect/>
          </a:stretch>
        </p:blipFill>
        <p:spPr>
          <a:xfrm>
            <a:off x="0" y="1171576"/>
            <a:ext cx="12192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age depicts a biblical quote emphasizing that true revelation comes from the Spirit, and it encourages simple, honest prayer seeking divine identity, while highlighting the importance of living in alignment with God's teachings.&#10;&#10;AI-generated content may be incorrect.">
            <a:extLst>
              <a:ext uri="{FF2B5EF4-FFF2-40B4-BE49-F238E27FC236}">
                <a16:creationId xmlns:a16="http://schemas.microsoft.com/office/drawing/2014/main" id="{48871019-6A27-65AB-1481-632431677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 b="17871"/>
          <a:stretch>
            <a:fillRect/>
          </a:stretch>
        </p:blipFill>
        <p:spPr>
          <a:xfrm>
            <a:off x="44761" y="1676400"/>
            <a:ext cx="1215377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4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8DD02-7656-BF1D-18A5-4C09042B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FB0771-3A0D-AB84-8C91-94D6FDBB37F3}"/>
              </a:ext>
            </a:extLst>
          </p:cNvPr>
          <p:cNvSpPr txBox="1"/>
          <p:nvPr/>
        </p:nvSpPr>
        <p:spPr>
          <a:xfrm>
            <a:off x="723900" y="1885950"/>
            <a:ext cx="11087100" cy="452431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2700" baseline="30000" dirty="0"/>
              <a:t>1 </a:t>
            </a:r>
            <a:r>
              <a:rPr lang="en-US" sz="2700" dirty="0"/>
              <a:t>Now about food sacrificed to idols: We know that “We all possess knowledge.” But knowledge puffs up while love builds up. </a:t>
            </a:r>
          </a:p>
          <a:p>
            <a:r>
              <a:rPr lang="en-US" sz="2700" baseline="30000" dirty="0"/>
              <a:t>2 </a:t>
            </a:r>
            <a:r>
              <a:rPr lang="en-US" sz="2700" dirty="0"/>
              <a:t>Those who think they know something do not yet know as they ought to know. </a:t>
            </a:r>
            <a:r>
              <a:rPr lang="en-US" sz="2700" baseline="30000" dirty="0"/>
              <a:t>3 </a:t>
            </a:r>
            <a:r>
              <a:rPr lang="en-US" sz="2700" dirty="0"/>
              <a:t>But whoever loves God is known by God.</a:t>
            </a:r>
          </a:p>
          <a:p>
            <a:endParaRPr lang="en-US" sz="2700" baseline="30000" dirty="0"/>
          </a:p>
          <a:p>
            <a:r>
              <a:rPr lang="en-US" sz="2700" baseline="30000" dirty="0"/>
              <a:t>4 </a:t>
            </a:r>
            <a:r>
              <a:rPr lang="en-US" sz="2700" dirty="0"/>
              <a:t>So then, about eating food sacrificed to idols: We know that “An idol is nothing at all in the world” and that “There is no God but one.” </a:t>
            </a:r>
            <a:r>
              <a:rPr lang="en-US" sz="2700" baseline="30000" dirty="0"/>
              <a:t>5 </a:t>
            </a:r>
            <a:r>
              <a:rPr lang="en-US" sz="2700" dirty="0"/>
              <a:t>For even if there are so-called gods, whether in heaven or on earth (as indeed there are many “gods” and many “lords”), </a:t>
            </a:r>
            <a:r>
              <a:rPr lang="en-US" sz="2700" baseline="30000" dirty="0"/>
              <a:t>6 </a:t>
            </a:r>
            <a:r>
              <a:rPr lang="en-US" sz="2700" dirty="0"/>
              <a:t>yet for us there is but one God, the Father, from whom all things came and for whom we live; and there is but one Lord, Jesus Christ, through whom all things came and through whom we live.</a:t>
            </a:r>
          </a:p>
        </p:txBody>
      </p:sp>
    </p:spTree>
    <p:extLst>
      <p:ext uri="{BB962C8B-B14F-4D97-AF65-F5344CB8AC3E}">
        <p14:creationId xmlns:p14="http://schemas.microsoft.com/office/powerpoint/2010/main" val="80677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45" r="7731"/>
          <a:stretch>
            <a:fillRect/>
          </a:stretch>
        </p:blipFill>
        <p:spPr>
          <a:xfrm>
            <a:off x="-2" y="507071"/>
            <a:ext cx="12191979" cy="8147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1014141"/>
          </a:xfrm>
          <a:prstGeom prst="rect">
            <a:avLst/>
          </a:prstGeom>
          <a:ln>
            <a:noFill/>
          </a:ln>
          <a:effectLst>
            <a:outerShdw blurRad="266700" dist="88900" dir="5460000" sx="94000" sy="94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171575"/>
            <a:ext cx="12192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171575"/>
            <a:ext cx="12192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171575"/>
            <a:ext cx="1219200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67352-57F6-F8B6-54A5-CF4967F14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7877C7-C81E-70E4-188D-AE4C70763969}"/>
              </a:ext>
            </a:extLst>
          </p:cNvPr>
          <p:cNvSpPr txBox="1"/>
          <p:nvPr/>
        </p:nvSpPr>
        <p:spPr>
          <a:xfrm>
            <a:off x="923925" y="2362200"/>
            <a:ext cx="10344150" cy="3639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6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Psalm 115:4-8</a:t>
            </a:r>
          </a:p>
          <a:p>
            <a:r>
              <a:rPr lang="en-US" sz="3200" dirty="0"/>
              <a:t>But their idols are silver and gold, made by human hands. </a:t>
            </a:r>
            <a:r>
              <a:rPr lang="en-US" sz="3200" baseline="30000" dirty="0"/>
              <a:t>5 </a:t>
            </a:r>
            <a:r>
              <a:rPr lang="en-US" sz="3200" dirty="0"/>
              <a:t>They have mouths, but cannot speak, eyes, but cannot see. </a:t>
            </a:r>
            <a:r>
              <a:rPr lang="en-US" sz="3200" baseline="30000" dirty="0"/>
              <a:t>6 </a:t>
            </a:r>
            <a:r>
              <a:rPr lang="en-US" sz="3200" dirty="0"/>
              <a:t>They have ears, but cannot hear, noses, but cannot smell. </a:t>
            </a:r>
            <a:r>
              <a:rPr lang="en-US" sz="3200" baseline="30000" dirty="0"/>
              <a:t>7 </a:t>
            </a:r>
            <a:r>
              <a:rPr lang="en-US" sz="3200" dirty="0"/>
              <a:t>They have hands, but cannot feel, feet, but cannot walk, nor can they utter a sound with their throats. </a:t>
            </a:r>
            <a:r>
              <a:rPr lang="en-US" sz="3200" baseline="30000" dirty="0"/>
              <a:t>8 </a:t>
            </a:r>
            <a:r>
              <a:rPr lang="en-US" sz="3200" dirty="0"/>
              <a:t>Those who make them will be like them, and so will all who trust in them.</a:t>
            </a:r>
          </a:p>
        </p:txBody>
      </p:sp>
    </p:spTree>
    <p:extLst>
      <p:ext uri="{BB962C8B-B14F-4D97-AF65-F5344CB8AC3E}">
        <p14:creationId xmlns:p14="http://schemas.microsoft.com/office/powerpoint/2010/main" val="64651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171576"/>
            <a:ext cx="12192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1171576"/>
            <a:ext cx="12192000" cy="6829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584E1-BB6E-4AB7-BE9C-38BF598E047A}"/>
              </a:ext>
            </a:extLst>
          </p:cNvPr>
          <p:cNvSpPr/>
          <p:nvPr/>
        </p:nvSpPr>
        <p:spPr>
          <a:xfrm>
            <a:off x="914400" y="1752600"/>
            <a:ext cx="9982200" cy="1066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6910</TotalTime>
  <Words>464</Words>
  <Application>Microsoft Office PowerPoint</Application>
  <PresentationFormat>Custom</PresentationFormat>
  <Paragraphs>30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Arial</vt:lpstr>
      <vt:lpstr>Calibri</vt:lpstr>
      <vt:lpstr>DM Serif Display</vt:lpstr>
      <vt:lpstr>Georgia</vt:lpstr>
      <vt:lpstr>Georgia Pro</vt:lpstr>
      <vt:lpstr>Montserrat Extra-Bold</vt:lpstr>
      <vt:lpstr>Playfair Display 2</vt:lpstr>
      <vt:lpstr>Telegraf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Arise International Church</dc:creator>
  <cp:lastModifiedBy>Arise International Church</cp:lastModifiedBy>
  <cp:revision>128</cp:revision>
  <dcterms:created xsi:type="dcterms:W3CDTF">2006-08-16T00:00:00Z</dcterms:created>
  <dcterms:modified xsi:type="dcterms:W3CDTF">2026-03-15T14:44:21Z</dcterms:modified>
</cp:coreProperties>
</file>